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73" r:id="rId2"/>
    <p:sldId id="325" r:id="rId3"/>
    <p:sldId id="326" r:id="rId4"/>
    <p:sldId id="287" r:id="rId5"/>
    <p:sldId id="329" r:id="rId6"/>
    <p:sldId id="29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, Steve" initials="MS" lastIdx="9" clrIdx="0">
    <p:extLst>
      <p:ext uri="{19B8F6BF-5375-455C-9EA6-DF929625EA0E}">
        <p15:presenceInfo xmlns:p15="http://schemas.microsoft.com/office/powerpoint/2012/main" userId="S-1-5-21-508124448-3695470602-466989033-98718" providerId="AD"/>
      </p:ext>
    </p:extLst>
  </p:cmAuthor>
  <p:cmAuthor id="2" name="Phillips, Misty" initials="PM" lastIdx="4" clrIdx="1">
    <p:extLst>
      <p:ext uri="{19B8F6BF-5375-455C-9EA6-DF929625EA0E}">
        <p15:presenceInfo xmlns:p15="http://schemas.microsoft.com/office/powerpoint/2012/main" userId="Phillips, Mist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942" autoAdjust="0"/>
  </p:normalViewPr>
  <p:slideViewPr>
    <p:cSldViewPr snapToGrid="0">
      <p:cViewPr varScale="1">
        <p:scale>
          <a:sx n="95" d="100"/>
          <a:sy n="95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0B9A2-2095-4D17-99E5-7A258D3D396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760B9-2827-42DA-996A-F54B465D1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760B9-2827-42DA-996A-F54B465D11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60B9-2827-42DA-996A-F54B465D11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3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60B9-2827-42DA-996A-F54B465D11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8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60B9-2827-42DA-996A-F54B465D11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760B9-2827-42DA-996A-F54B465D11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4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mo.gov/living/environment/wiin-gra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ydrinkingwater@health.mo.gov\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ydrinkingwater@health.mo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816441"/>
            <a:ext cx="103644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Bureau of Environmental Epidemiology (BEE)</a:t>
            </a:r>
            <a:endParaRPr lang="en-US" sz="40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0441" y="1997759"/>
            <a:ext cx="7683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Missouri Department of Health and Senior Services (DHSS)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8387" y="4415254"/>
            <a:ext cx="978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Leslie Kavanaugh, WIIN Grant Program Coordinator</a:t>
            </a:r>
          </a:p>
          <a:p>
            <a:pPr algn="ctr"/>
            <a:r>
              <a:rPr lang="en-US" sz="2800" dirty="0"/>
              <a:t>Melissa May, Healthy Drinking Water Unit Chief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8387" y="2840811"/>
            <a:ext cx="10184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WIIN GRANT: VOLUNTARY SCHOOL AND CHILD CARE LEAD TESTING AND REDUCTION GRANT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74476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7109" y="1165025"/>
            <a:ext cx="9251117" cy="867658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What You Should Know About Lead</a:t>
            </a:r>
            <a:r>
              <a:rPr lang="en-US" sz="3600" u="sng" dirty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1484" y="2202784"/>
            <a:ext cx="9614263" cy="5318035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Lead is a heavy metal. 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Lead can be toxic to the human body.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The use of lead dates back to the ancient Romans.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Missouri has a rich history of lead and other mining.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Lead has had a lot of good uses throughout history.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It only takes a tiny amount of lead to cause big problems.  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DE6E-20C7-4479-A8A1-7421321A5C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926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00585"/>
            <a:ext cx="8915399" cy="1280744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Why are Young Children Watched So Closely for Lead Poisoning?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0085" y="1614792"/>
            <a:ext cx="9364527" cy="5106048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Infant and young children’s bodies quickly absorb a high percentage of lead, especially if dietary intake of iron and calcium is inadequate.</a:t>
            </a:r>
          </a:p>
          <a:p>
            <a:pPr marL="690563" lvl="0" indent="-2333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Eat a nutritious diet high in iron, calcium, and Vitamin C.              </a:t>
            </a:r>
          </a:p>
          <a:p>
            <a:pPr marL="690563" lvl="0" indent="-2333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Take vitamins or iron supplements, as ordered.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 Children under age 3 are most likely to be susceptible due to:</a:t>
            </a:r>
          </a:p>
          <a:p>
            <a:pPr marL="741363" lvl="0" indent="-2841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Increased hand to mouth behaviors (often associated with teething or sucking on fingers).</a:t>
            </a:r>
          </a:p>
          <a:p>
            <a:pPr marL="741363" lvl="0" indent="-2841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Proximity to the ground or floor (most concentrated dust in the air and floor).</a:t>
            </a:r>
          </a:p>
          <a:p>
            <a:pPr marL="741363" lvl="0" indent="-2841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Increased respiratory and metabolic rates.</a:t>
            </a:r>
          </a:p>
          <a:p>
            <a:pPr marL="741363" lvl="0" indent="-284163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Rapid physical and cognitive growth and development.</a:t>
            </a:r>
          </a:p>
          <a:p>
            <a:pPr marL="741363" indent="-28416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DE6E-20C7-4479-A8A1-7421321A5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310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Infrastructure improvements for the Nation (WIIN)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2266" y="2214694"/>
            <a:ext cx="10363826" cy="3424107"/>
          </a:xfrm>
        </p:spPr>
        <p:txBody>
          <a:bodyPr>
            <a:normAutofit fontScale="85000" lnSpcReduction="20000"/>
          </a:bodyPr>
          <a:lstStyle/>
          <a:p>
            <a:r>
              <a:rPr lang="en-US" sz="2400" cap="none" dirty="0"/>
              <a:t>Awarded Voluntary Lead Testing in School and Child Care Program Drinking Water grant from EPA</a:t>
            </a:r>
          </a:p>
          <a:p>
            <a:r>
              <a:rPr lang="en-US" sz="2400" cap="none" dirty="0"/>
              <a:t>Priority to elementary schools and child care facilities </a:t>
            </a:r>
          </a:p>
          <a:p>
            <a:pPr lvl="1"/>
            <a:r>
              <a:rPr lang="en-US" sz="2400" cap="none" dirty="0"/>
              <a:t>Children under six years of age</a:t>
            </a:r>
          </a:p>
          <a:p>
            <a:pPr lvl="1"/>
            <a:r>
              <a:rPr lang="en-US" sz="2400" cap="none" dirty="0"/>
              <a:t>Low income areas; 50% of children receiving free and reduced lunches </a:t>
            </a:r>
          </a:p>
          <a:p>
            <a:pPr lvl="1"/>
            <a:r>
              <a:rPr lang="en-US" sz="2400" cap="none" dirty="0"/>
              <a:t>Age of building-older facilities that are more likely to contain lead plumbing-before 1988</a:t>
            </a:r>
          </a:p>
          <a:p>
            <a:r>
              <a:rPr lang="en-US" sz="2400" cap="none" dirty="0"/>
              <a:t>Funding ($400.00 per sample plan and $5.00 per sample) to assist in voluntary water testing for lead</a:t>
            </a:r>
          </a:p>
          <a:p>
            <a:r>
              <a:rPr lang="en-US" sz="2400" cap="none" dirty="0"/>
              <a:t>Program Website: </a:t>
            </a:r>
            <a:r>
              <a:rPr lang="en-US" sz="2400" cap="none" dirty="0">
                <a:hlinkClick r:id="rId3"/>
              </a:rPr>
              <a:t>https://health.mo.gov/living/environment/wiin-grant/</a:t>
            </a:r>
            <a:r>
              <a:rPr lang="en-US" sz="2400" cap="none" dirty="0"/>
              <a:t> </a:t>
            </a:r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94964374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4340"/>
          </a:xfrm>
        </p:spPr>
        <p:txBody>
          <a:bodyPr/>
          <a:lstStyle/>
          <a:p>
            <a:r>
              <a:rPr lang="en-US" dirty="0"/>
              <a:t>OVERVIEW OF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10187" y="1455876"/>
            <a:ext cx="10363826" cy="5131735"/>
          </a:xfrm>
        </p:spPr>
        <p:txBody>
          <a:bodyPr>
            <a:normAutofit fontScale="92500" lnSpcReduction="10000"/>
          </a:bodyPr>
          <a:lstStyle/>
          <a:p>
            <a:r>
              <a:rPr lang="en-US" sz="2200" cap="none" dirty="0"/>
              <a:t>Complete and submit application to </a:t>
            </a:r>
            <a:r>
              <a:rPr lang="en-US" sz="2200" cap="none" dirty="0">
                <a:hlinkClick r:id="rId3"/>
              </a:rPr>
              <a:t>healthydrinkingwater@health.mo.gov\</a:t>
            </a:r>
            <a:endParaRPr lang="en-US" sz="2200" cap="none" dirty="0"/>
          </a:p>
          <a:p>
            <a:r>
              <a:rPr lang="en-US" sz="2200" cap="none" dirty="0"/>
              <a:t>DHSS reviews and responds to application</a:t>
            </a:r>
          </a:p>
          <a:p>
            <a:r>
              <a:rPr lang="en-US" sz="2200" cap="none" dirty="0"/>
              <a:t>Complete online training</a:t>
            </a:r>
          </a:p>
          <a:p>
            <a:r>
              <a:rPr lang="en-US" sz="2200" cap="none" dirty="0"/>
              <a:t>Communicate to staff and community about water testing</a:t>
            </a:r>
          </a:p>
          <a:p>
            <a:r>
              <a:rPr lang="en-US" sz="2200" cap="none" dirty="0"/>
              <a:t>Walk through to identify water fountains and faucets</a:t>
            </a:r>
          </a:p>
          <a:p>
            <a:r>
              <a:rPr lang="en-US" sz="2200" cap="none" dirty="0"/>
              <a:t>MOU is created</a:t>
            </a:r>
          </a:p>
          <a:p>
            <a:r>
              <a:rPr lang="en-US" sz="2200" cap="none" dirty="0"/>
              <a:t>Develop sampling plan</a:t>
            </a:r>
          </a:p>
          <a:p>
            <a:r>
              <a:rPr lang="en-US" sz="2200" cap="none" dirty="0"/>
              <a:t>DHSS reviews and responds to sampling plan</a:t>
            </a:r>
          </a:p>
          <a:p>
            <a:r>
              <a:rPr lang="en-US" sz="2200" cap="none" dirty="0"/>
              <a:t>Collect samples, Testing, Results</a:t>
            </a:r>
          </a:p>
          <a:p>
            <a:r>
              <a:rPr lang="en-US" sz="2200" cap="none" dirty="0"/>
              <a:t>Payment</a:t>
            </a:r>
          </a:p>
          <a:p>
            <a:r>
              <a:rPr lang="en-US" sz="2200" cap="none" dirty="0"/>
              <a:t>Take action when appropriate</a:t>
            </a:r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sz="2200" cap="none" dirty="0"/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191667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cap="none" dirty="0"/>
              <a:t>Department of Health and Senior Services</a:t>
            </a:r>
          </a:p>
          <a:p>
            <a:pPr marL="0" indent="0" algn="ctr">
              <a:buNone/>
            </a:pPr>
            <a:r>
              <a:rPr lang="en-US" sz="3000" cap="none" dirty="0"/>
              <a:t>Bureau of Environmental Epidemiology</a:t>
            </a:r>
          </a:p>
          <a:p>
            <a:pPr marL="0" indent="0" algn="ctr">
              <a:buNone/>
            </a:pPr>
            <a:r>
              <a:rPr lang="en-US" sz="3000" cap="none" dirty="0"/>
              <a:t>Leslie Kavanaugh, WIIN Program Coordinator </a:t>
            </a:r>
          </a:p>
          <a:p>
            <a:pPr marL="0" indent="0" algn="ctr">
              <a:buNone/>
            </a:pPr>
            <a:r>
              <a:rPr lang="en-US" sz="3000" cap="none" dirty="0"/>
              <a:t>Phone: 573-751-1112</a:t>
            </a:r>
          </a:p>
          <a:p>
            <a:pPr marL="0" indent="0" algn="ctr">
              <a:buNone/>
            </a:pPr>
            <a:r>
              <a:rPr lang="en-US" sz="3000" cap="none" dirty="0"/>
              <a:t>E-mail: </a:t>
            </a:r>
            <a:r>
              <a:rPr lang="en-US" sz="3000" cap="none" dirty="0">
                <a:hlinkClick r:id="rId3"/>
              </a:rPr>
              <a:t>healthydrinkingwater@health.mo.gov</a:t>
            </a:r>
            <a:r>
              <a:rPr lang="en-US" sz="3000" cap="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89224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1913</TotalTime>
  <Words>434</Words>
  <Application>Microsoft Office PowerPoint</Application>
  <PresentationFormat>Widescreen</PresentationFormat>
  <Paragraphs>71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Tw Cen MT</vt:lpstr>
      <vt:lpstr>Wingdings</vt:lpstr>
      <vt:lpstr>Droplet</vt:lpstr>
      <vt:lpstr>Bureau of Environmental Epidemiology (BEE)</vt:lpstr>
      <vt:lpstr>What You Should Know About Lead </vt:lpstr>
      <vt:lpstr>Why are Young Children Watched So Closely for Lead Poisoning?</vt:lpstr>
      <vt:lpstr>Water Infrastructure improvements for the Nation (WIIN) Grant</vt:lpstr>
      <vt:lpstr>OVERVIEW OF Steps:</vt:lpstr>
      <vt:lpstr>Contact information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in School and Child Care Program Drinking Water</dc:title>
  <dc:creator>Brendel, Barbara</dc:creator>
  <cp:lastModifiedBy>Cole, Marjorie</cp:lastModifiedBy>
  <cp:revision>121</cp:revision>
  <cp:lastPrinted>2023-10-12T14:48:57Z</cp:lastPrinted>
  <dcterms:created xsi:type="dcterms:W3CDTF">2020-01-06T20:09:18Z</dcterms:created>
  <dcterms:modified xsi:type="dcterms:W3CDTF">2024-02-20T15:33:18Z</dcterms:modified>
</cp:coreProperties>
</file>